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61" r:id="rId6"/>
    <p:sldId id="258" r:id="rId7"/>
    <p:sldId id="269" r:id="rId8"/>
    <p:sldId id="270" r:id="rId9"/>
    <p:sldId id="263" r:id="rId10"/>
    <p:sldId id="274" r:id="rId11"/>
    <p:sldId id="264" r:id="rId12"/>
    <p:sldId id="277" r:id="rId13"/>
    <p:sldId id="260" r:id="rId14"/>
    <p:sldId id="262" r:id="rId15"/>
    <p:sldId id="265" r:id="rId16"/>
    <p:sldId id="275" r:id="rId17"/>
    <p:sldId id="272" r:id="rId18"/>
    <p:sldId id="268" r:id="rId19"/>
    <p:sldId id="273"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114" d="100"/>
          <a:sy n="114" d="100"/>
        </p:scale>
        <p:origin x="4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862296-FCC0-4A81-8B05-CE96734E2757}" type="datetimeFigureOut">
              <a:rPr lang="en-GB" smtClean="0"/>
              <a:t>25/10/2024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3904521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62296-FCC0-4A81-8B05-CE96734E2757}" type="datetimeFigureOut">
              <a:rPr lang="en-GB" smtClean="0"/>
              <a:t>25/10/2024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138912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62296-FCC0-4A81-8B05-CE96734E2757}" type="datetimeFigureOut">
              <a:rPr lang="en-GB" smtClean="0"/>
              <a:t>25/10/2024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748148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862296-FCC0-4A81-8B05-CE96734E2757}" type="datetimeFigureOut">
              <a:rPr lang="en-GB" smtClean="0"/>
              <a:t>25/10/2024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3787147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862296-FCC0-4A81-8B05-CE96734E2757}" type="datetimeFigureOut">
              <a:rPr lang="en-GB" smtClean="0"/>
              <a:t>25/10/2024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179396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862296-FCC0-4A81-8B05-CE96734E2757}" type="datetimeFigureOut">
              <a:rPr lang="en-GB" smtClean="0"/>
              <a:t>25/10/2024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10587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862296-FCC0-4A81-8B05-CE96734E2757}" type="datetimeFigureOut">
              <a:rPr lang="en-GB" smtClean="0"/>
              <a:t>25/10/2024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350414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862296-FCC0-4A81-8B05-CE96734E2757}" type="datetimeFigureOut">
              <a:rPr lang="en-GB" smtClean="0"/>
              <a:t>25/10/2024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3858341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62296-FCC0-4A81-8B05-CE96734E2757}" type="datetimeFigureOut">
              <a:rPr lang="en-GB" smtClean="0"/>
              <a:t>25/10/2024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1209041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62296-FCC0-4A81-8B05-CE96734E2757}" type="datetimeFigureOut">
              <a:rPr lang="en-GB" smtClean="0"/>
              <a:t>25/10/2024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3869814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62296-FCC0-4A81-8B05-CE96734E2757}" type="datetimeFigureOut">
              <a:rPr lang="en-GB" smtClean="0"/>
              <a:t>25/10/2024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0043C0-6782-4E14-A304-74B955752457}" type="slidenum">
              <a:rPr lang="en-GB" smtClean="0"/>
              <a:t>‹#›</a:t>
            </a:fld>
            <a:endParaRPr lang="en-GB"/>
          </a:p>
        </p:txBody>
      </p:sp>
    </p:spTree>
    <p:extLst>
      <p:ext uri="{BB962C8B-B14F-4D97-AF65-F5344CB8AC3E}">
        <p14:creationId xmlns:p14="http://schemas.microsoft.com/office/powerpoint/2010/main" val="215798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62296-FCC0-4A81-8B05-CE96734E2757}" type="datetimeFigureOut">
              <a:rPr lang="en-GB" smtClean="0"/>
              <a:t>25/10/2024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43C0-6782-4E14-A304-74B955752457}" type="slidenum">
              <a:rPr lang="en-GB" smtClean="0"/>
              <a:t>‹#›</a:t>
            </a:fld>
            <a:endParaRPr lang="en-GB"/>
          </a:p>
        </p:txBody>
      </p:sp>
    </p:spTree>
    <p:extLst>
      <p:ext uri="{BB962C8B-B14F-4D97-AF65-F5344CB8AC3E}">
        <p14:creationId xmlns:p14="http://schemas.microsoft.com/office/powerpoint/2010/main" val="1182946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295" y="698269"/>
            <a:ext cx="4324985" cy="43249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30295" y="5023254"/>
            <a:ext cx="3941848" cy="369332"/>
          </a:xfrm>
          <a:prstGeom prst="rect">
            <a:avLst/>
          </a:prstGeom>
          <a:noFill/>
        </p:spPr>
        <p:txBody>
          <a:bodyPr wrap="none" rtlCol="0">
            <a:spAutoFit/>
          </a:bodyPr>
          <a:lstStyle/>
          <a:p>
            <a:r>
              <a:rPr lang="en-GB" i="1" dirty="0">
                <a:solidFill>
                  <a:schemeClr val="accent1">
                    <a:lumMod val="75000"/>
                  </a:schemeClr>
                </a:solidFill>
              </a:rPr>
              <a:t>Flourishing through faith, hope and love</a:t>
            </a:r>
          </a:p>
        </p:txBody>
      </p:sp>
      <p:sp>
        <p:nvSpPr>
          <p:cNvPr id="8" name="TextBox 7"/>
          <p:cNvSpPr txBox="1"/>
          <p:nvPr/>
        </p:nvSpPr>
        <p:spPr>
          <a:xfrm>
            <a:off x="3195088" y="5616229"/>
            <a:ext cx="5254708" cy="707886"/>
          </a:xfrm>
          <a:prstGeom prst="rect">
            <a:avLst/>
          </a:prstGeom>
          <a:noFill/>
        </p:spPr>
        <p:txBody>
          <a:bodyPr wrap="none" rtlCol="0">
            <a:spAutoFit/>
          </a:bodyPr>
          <a:lstStyle/>
          <a:p>
            <a:r>
              <a:rPr lang="en-GB" sz="4000">
                <a:solidFill>
                  <a:schemeClr val="accent1">
                    <a:lumMod val="75000"/>
                  </a:schemeClr>
                </a:solidFill>
                <a:latin typeface="Bernard MT Condensed" panose="02050806060905020404" pitchFamily="18" charset="0"/>
              </a:rPr>
              <a:t>Year 6 </a:t>
            </a:r>
            <a:r>
              <a:rPr lang="en-GB" sz="4000" dirty="0">
                <a:solidFill>
                  <a:schemeClr val="accent1">
                    <a:lumMod val="75000"/>
                  </a:schemeClr>
                </a:solidFill>
                <a:latin typeface="Bernard MT Condensed" panose="02050806060905020404" pitchFamily="18" charset="0"/>
              </a:rPr>
              <a:t>– Meet the Teacher</a:t>
            </a:r>
          </a:p>
        </p:txBody>
      </p:sp>
    </p:spTree>
    <p:extLst>
      <p:ext uri="{BB962C8B-B14F-4D97-AF65-F5344CB8AC3E}">
        <p14:creationId xmlns:p14="http://schemas.microsoft.com/office/powerpoint/2010/main" val="1300720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Homework </a:t>
            </a:r>
          </a:p>
        </p:txBody>
      </p:sp>
      <p:sp>
        <p:nvSpPr>
          <p:cNvPr id="3" name="Content Placeholder 2"/>
          <p:cNvSpPr>
            <a:spLocks noGrp="1"/>
          </p:cNvSpPr>
          <p:nvPr>
            <p:ph idx="1"/>
          </p:nvPr>
        </p:nvSpPr>
        <p:spPr/>
        <p:txBody>
          <a:bodyPr>
            <a:normAutofit/>
          </a:bodyPr>
          <a:lstStyle/>
          <a:p>
            <a:pPr marL="0" indent="0">
              <a:buNone/>
            </a:pPr>
            <a:r>
              <a:rPr lang="en-GB" dirty="0">
                <a:solidFill>
                  <a:schemeClr val="accent1">
                    <a:lumMod val="75000"/>
                  </a:schemeClr>
                </a:solidFill>
                <a:latin typeface="Bernard MT Condensed" panose="02050806060905020404" pitchFamily="18" charset="0"/>
              </a:rPr>
              <a:t>Each child will receive the following homework:</a:t>
            </a:r>
          </a:p>
          <a:p>
            <a:r>
              <a:rPr lang="en-GB" dirty="0"/>
              <a:t>Reading (stage book) – 20mins per day (4/5 comments)</a:t>
            </a:r>
          </a:p>
          <a:p>
            <a:r>
              <a:rPr lang="en-GB" dirty="0"/>
              <a:t>Spellings (usually Mondays)</a:t>
            </a:r>
          </a:p>
          <a:p>
            <a:r>
              <a:rPr lang="en-GB" dirty="0"/>
              <a:t>Maths – Diagnostic Questions (weekly) </a:t>
            </a:r>
          </a:p>
          <a:p>
            <a:r>
              <a:rPr lang="en-GB" dirty="0"/>
              <a:t>English – Blue folder (weekly)</a:t>
            </a:r>
          </a:p>
          <a:p>
            <a:r>
              <a:rPr lang="en-GB" dirty="0"/>
              <a:t>Times Table </a:t>
            </a:r>
            <a:r>
              <a:rPr lang="en-GB" dirty="0" err="1"/>
              <a:t>Rockstars</a:t>
            </a:r>
            <a:endParaRPr lang="en-GB" dirty="0"/>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homework diary tt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70" b="97032" l="9589" r="89726"/>
                    </a14:imgEffect>
                  </a14:imgLayer>
                </a14:imgProps>
              </a:ext>
              <a:ext uri="{28A0092B-C50C-407E-A947-70E740481C1C}">
                <a14:useLocalDpi xmlns:a14="http://schemas.microsoft.com/office/drawing/2010/main" val="0"/>
              </a:ext>
            </a:extLst>
          </a:blip>
          <a:srcRect/>
          <a:stretch>
            <a:fillRect/>
          </a:stretch>
        </p:blipFill>
        <p:spPr bwMode="auto">
          <a:xfrm rot="227678">
            <a:off x="8629180" y="2860080"/>
            <a:ext cx="3717827" cy="37178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umbots and Times Tables Rock Stars – Myddle CE Primary and Nursery Schoo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776002">
            <a:off x="1122217" y="5056825"/>
            <a:ext cx="1593273" cy="120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83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Reading</a:t>
            </a:r>
          </a:p>
        </p:txBody>
      </p:sp>
      <p:sp>
        <p:nvSpPr>
          <p:cNvPr id="3" name="Content Placeholder 2"/>
          <p:cNvSpPr>
            <a:spLocks noGrp="1"/>
          </p:cNvSpPr>
          <p:nvPr>
            <p:ph idx="1"/>
          </p:nvPr>
        </p:nvSpPr>
        <p:spPr>
          <a:xfrm>
            <a:off x="5586152" y="1825625"/>
            <a:ext cx="5767647" cy="4351338"/>
          </a:xfrm>
        </p:spPr>
        <p:txBody>
          <a:bodyPr>
            <a:normAutofit lnSpcReduction="10000"/>
          </a:bodyPr>
          <a:lstStyle/>
          <a:p>
            <a:pPr marL="0" indent="0">
              <a:buNone/>
            </a:pPr>
            <a:r>
              <a:rPr lang="en-GB" dirty="0">
                <a:solidFill>
                  <a:schemeClr val="accent1">
                    <a:lumMod val="75000"/>
                  </a:schemeClr>
                </a:solidFill>
                <a:latin typeface="Bernard MT Condensed" panose="02050806060905020404" pitchFamily="18" charset="0"/>
              </a:rPr>
              <a:t>Additional Information:</a:t>
            </a:r>
          </a:p>
          <a:p>
            <a:r>
              <a:rPr lang="en-GB" dirty="0"/>
              <a:t>Book Levels: chance to move up every half term</a:t>
            </a:r>
          </a:p>
          <a:p>
            <a:r>
              <a:rPr lang="en-GB" dirty="0"/>
              <a:t>Your child’s day written in their homework diary</a:t>
            </a:r>
          </a:p>
          <a:p>
            <a:r>
              <a:rPr lang="en-GB" dirty="0"/>
              <a:t>Children can write their own comments – Year 6 expectation</a:t>
            </a:r>
          </a:p>
          <a:p>
            <a:r>
              <a:rPr lang="en-GB" dirty="0"/>
              <a:t>Please check homework has been completed and sign weekly – replicate secondary school</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38200" y="1612815"/>
            <a:ext cx="4265815" cy="4623686"/>
          </a:xfrm>
          <a:prstGeom prst="rect">
            <a:avLst/>
          </a:prstGeom>
        </p:spPr>
      </p:pic>
    </p:spTree>
    <p:extLst>
      <p:ext uri="{BB962C8B-B14F-4D97-AF65-F5344CB8AC3E}">
        <p14:creationId xmlns:p14="http://schemas.microsoft.com/office/powerpoint/2010/main" val="2323592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Reading</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3363971" y="365125"/>
            <a:ext cx="4383404" cy="6303810"/>
          </a:xfrm>
          <a:prstGeom prst="rect">
            <a:avLst/>
          </a:prstGeom>
        </p:spPr>
      </p:pic>
    </p:spTree>
    <p:extLst>
      <p:ext uri="{BB962C8B-B14F-4D97-AF65-F5344CB8AC3E}">
        <p14:creationId xmlns:p14="http://schemas.microsoft.com/office/powerpoint/2010/main" val="278095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Maths Diagnostic Questions Homework</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46434" y="1374804"/>
            <a:ext cx="850529" cy="799497"/>
          </a:xfrm>
          <a:prstGeom prst="rect">
            <a:avLst/>
          </a:prstGeom>
        </p:spPr>
      </p:pic>
      <p:pic>
        <p:nvPicPr>
          <p:cNvPr id="6" name="Picture 5"/>
          <p:cNvPicPr>
            <a:picLocks noChangeAspect="1"/>
          </p:cNvPicPr>
          <p:nvPr/>
        </p:nvPicPr>
        <p:blipFill rotWithShape="1">
          <a:blip r:embed="rId4"/>
          <a:srcRect l="31525" t="29288" r="29466" b="13461"/>
          <a:stretch/>
        </p:blipFill>
        <p:spPr>
          <a:xfrm>
            <a:off x="423947" y="3449135"/>
            <a:ext cx="3894651" cy="3215240"/>
          </a:xfrm>
          <a:prstGeom prst="rect">
            <a:avLst/>
          </a:prstGeom>
        </p:spPr>
      </p:pic>
      <p:pic>
        <p:nvPicPr>
          <p:cNvPr id="7" name="Picture 6"/>
          <p:cNvPicPr>
            <a:picLocks noChangeAspect="1"/>
          </p:cNvPicPr>
          <p:nvPr/>
        </p:nvPicPr>
        <p:blipFill rotWithShape="1">
          <a:blip r:embed="rId5"/>
          <a:srcRect l="33200" t="30085" r="30271" b="15661"/>
          <a:stretch/>
        </p:blipFill>
        <p:spPr>
          <a:xfrm>
            <a:off x="1774066" y="1464640"/>
            <a:ext cx="3036298" cy="2536654"/>
          </a:xfrm>
          <a:prstGeom prst="rect">
            <a:avLst/>
          </a:prstGeom>
        </p:spPr>
      </p:pic>
      <p:pic>
        <p:nvPicPr>
          <p:cNvPr id="9" name="Picture 8"/>
          <p:cNvPicPr>
            <a:picLocks noChangeAspect="1"/>
          </p:cNvPicPr>
          <p:nvPr/>
        </p:nvPicPr>
        <p:blipFill>
          <a:blip r:embed="rId6"/>
          <a:stretch>
            <a:fillRect/>
          </a:stretch>
        </p:blipFill>
        <p:spPr>
          <a:xfrm>
            <a:off x="5207115" y="1690688"/>
            <a:ext cx="3034988" cy="4973687"/>
          </a:xfrm>
          <a:prstGeom prst="rect">
            <a:avLst/>
          </a:prstGeom>
        </p:spPr>
      </p:pic>
      <p:sp>
        <p:nvSpPr>
          <p:cNvPr id="10" name="Rectangle 9"/>
          <p:cNvSpPr/>
          <p:nvPr/>
        </p:nvSpPr>
        <p:spPr>
          <a:xfrm>
            <a:off x="5403273" y="4538749"/>
            <a:ext cx="1546167" cy="14962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chemeClr val="accent2"/>
                </a:solidFill>
                <a:prstDash val="solid"/>
              </a:ln>
              <a:solidFill>
                <a:schemeClr val="accent2">
                  <a:lumMod val="40000"/>
                  <a:lumOff val="60000"/>
                </a:schemeClr>
              </a:solidFill>
            </a:endParaRPr>
          </a:p>
        </p:txBody>
      </p:sp>
      <p:pic>
        <p:nvPicPr>
          <p:cNvPr id="11" name="Picture 10"/>
          <p:cNvPicPr>
            <a:picLocks noChangeAspect="1"/>
          </p:cNvPicPr>
          <p:nvPr/>
        </p:nvPicPr>
        <p:blipFill rotWithShape="1">
          <a:blip r:embed="rId7"/>
          <a:srcRect l="24184" t="39595" r="58914" b="18431"/>
          <a:stretch/>
        </p:blipFill>
        <p:spPr>
          <a:xfrm>
            <a:off x="8629001" y="2096539"/>
            <a:ext cx="3139052" cy="4384964"/>
          </a:xfrm>
          <a:prstGeom prst="rect">
            <a:avLst/>
          </a:prstGeom>
        </p:spPr>
      </p:pic>
    </p:spTree>
    <p:extLst>
      <p:ext uri="{BB962C8B-B14F-4D97-AF65-F5344CB8AC3E}">
        <p14:creationId xmlns:p14="http://schemas.microsoft.com/office/powerpoint/2010/main" val="140842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Spellings</a:t>
            </a:r>
          </a:p>
        </p:txBody>
      </p:sp>
      <p:sp>
        <p:nvSpPr>
          <p:cNvPr id="3" name="Content Placeholder 2"/>
          <p:cNvSpPr>
            <a:spLocks noGrp="1"/>
          </p:cNvSpPr>
          <p:nvPr>
            <p:ph idx="1"/>
          </p:nvPr>
        </p:nvSpPr>
        <p:spPr>
          <a:xfrm>
            <a:off x="838200" y="2096539"/>
            <a:ext cx="10515600" cy="4080424"/>
          </a:xfrm>
        </p:spPr>
        <p:txBody>
          <a:bodyPr/>
          <a:lstStyle/>
          <a:p>
            <a:r>
              <a:rPr lang="en-GB" dirty="0"/>
              <a:t>Half termly spelling list – Year 6 statement to achieve the EXS standard in writing in Year 6. These tests normally take place on the last Wednesday of every half term</a:t>
            </a:r>
          </a:p>
          <a:p>
            <a:r>
              <a:rPr lang="en-GB" dirty="0"/>
              <a:t>Weekly spelling lists. These tests will take place on Mondays (unless this says otherwise)</a:t>
            </a:r>
          </a:p>
          <a:p>
            <a:r>
              <a:rPr lang="en-GB" dirty="0"/>
              <a:t>Spelling tests can be differentiated depending on which curriculum level your child is working on in English</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83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Assessment</a:t>
            </a:r>
          </a:p>
        </p:txBody>
      </p:sp>
      <p:sp>
        <p:nvSpPr>
          <p:cNvPr id="3" name="Content Placeholder 2"/>
          <p:cNvSpPr>
            <a:spLocks noGrp="1"/>
          </p:cNvSpPr>
          <p:nvPr>
            <p:ph idx="1"/>
          </p:nvPr>
        </p:nvSpPr>
        <p:spPr/>
        <p:txBody>
          <a:bodyPr>
            <a:normAutofit fontScale="77500" lnSpcReduction="20000"/>
          </a:bodyPr>
          <a:lstStyle/>
          <a:p>
            <a:pPr marL="0" indent="0">
              <a:buNone/>
            </a:pPr>
            <a:r>
              <a:rPr lang="en-GB" dirty="0">
                <a:solidFill>
                  <a:schemeClr val="accent1">
                    <a:lumMod val="75000"/>
                  </a:schemeClr>
                </a:solidFill>
              </a:rPr>
              <a:t>Spelling Tests</a:t>
            </a:r>
          </a:p>
          <a:p>
            <a:r>
              <a:rPr lang="en-GB" dirty="0"/>
              <a:t>Weekly Spellings</a:t>
            </a:r>
          </a:p>
          <a:p>
            <a:r>
              <a:rPr lang="en-GB" dirty="0"/>
              <a:t>Half termly spelling words</a:t>
            </a:r>
          </a:p>
          <a:p>
            <a:pPr marL="0" indent="0">
              <a:buNone/>
            </a:pPr>
            <a:endParaRPr lang="en-GB" dirty="0"/>
          </a:p>
          <a:p>
            <a:pPr marL="0" indent="0">
              <a:buNone/>
            </a:pPr>
            <a:r>
              <a:rPr lang="en-GB" dirty="0">
                <a:solidFill>
                  <a:schemeClr val="accent1">
                    <a:lumMod val="75000"/>
                  </a:schemeClr>
                </a:solidFill>
              </a:rPr>
              <a:t>Power Maths</a:t>
            </a:r>
          </a:p>
          <a:p>
            <a:r>
              <a:rPr lang="en-GB" dirty="0"/>
              <a:t>End of unit ‘mini quizzes’</a:t>
            </a:r>
          </a:p>
          <a:p>
            <a:pPr marL="0" indent="0">
              <a:buNone/>
            </a:pPr>
            <a:endParaRPr lang="en-GB" dirty="0"/>
          </a:p>
          <a:p>
            <a:pPr marL="0" indent="0">
              <a:buNone/>
            </a:pPr>
            <a:r>
              <a:rPr lang="en-GB" dirty="0">
                <a:solidFill>
                  <a:schemeClr val="accent1">
                    <a:lumMod val="75000"/>
                  </a:schemeClr>
                </a:solidFill>
              </a:rPr>
              <a:t>SATs Practice Papers</a:t>
            </a:r>
          </a:p>
          <a:p>
            <a:r>
              <a:rPr lang="en-GB" dirty="0"/>
              <a:t>Half termly</a:t>
            </a:r>
          </a:p>
          <a:p>
            <a:pPr marL="0" indent="0">
              <a:buNone/>
            </a:pPr>
            <a:endParaRPr lang="en-GB" dirty="0"/>
          </a:p>
          <a:p>
            <a:pPr marL="0" indent="0">
              <a:buNone/>
            </a:pPr>
            <a:r>
              <a:rPr lang="en-GB" dirty="0">
                <a:solidFill>
                  <a:schemeClr val="accent1">
                    <a:lumMod val="75000"/>
                  </a:schemeClr>
                </a:solidFill>
              </a:rPr>
              <a:t>SATs Week</a:t>
            </a:r>
          </a:p>
          <a:p>
            <a:r>
              <a:rPr lang="en-GB" dirty="0"/>
              <a:t>W/C 12</a:t>
            </a:r>
            <a:r>
              <a:rPr lang="en-GB" baseline="30000" dirty="0"/>
              <a:t>th</a:t>
            </a:r>
            <a:r>
              <a:rPr lang="en-GB" dirty="0"/>
              <a:t> May 2025 </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53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Assessment – SATs</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0" y="1166843"/>
            <a:ext cx="6096000" cy="5078313"/>
          </a:xfrm>
          <a:prstGeom prst="rect">
            <a:avLst/>
          </a:prstGeom>
        </p:spPr>
        <p:txBody>
          <a:bodyPr>
            <a:spAutoFit/>
          </a:bodyPr>
          <a:lstStyle/>
          <a:p>
            <a:pPr marL="4000500" lvl="8" indent="-342900">
              <a:buFont typeface="Arial" panose="020B0604020202020204" pitchFamily="34" charset="0"/>
              <a:buChar char="•"/>
            </a:pPr>
            <a:r>
              <a:rPr lang="en-GB" dirty="0">
                <a:solidFill>
                  <a:schemeClr val="bg1"/>
                </a:solidFill>
              </a:rPr>
              <a:t>Provides a snapshot of your child’s attainment</a:t>
            </a: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r>
              <a:rPr lang="en-GB" dirty="0">
                <a:solidFill>
                  <a:schemeClr val="bg1"/>
                </a:solidFill>
              </a:rPr>
              <a:t>The key stage 2 tests are timetabled from Monday 8th May to Thursday 11th May 2023</a:t>
            </a:r>
          </a:p>
          <a:p>
            <a:pPr marL="342900" indent="-342900">
              <a:buFont typeface="Arial" panose="020B0604020202020204" pitchFamily="34" charset="0"/>
              <a:buChar char="•"/>
            </a:pPr>
            <a:endParaRPr lang="en-GB" dirty="0">
              <a:solidFill>
                <a:schemeClr val="bg1"/>
              </a:solidFill>
            </a:endParaRPr>
          </a:p>
          <a:p>
            <a:r>
              <a:rPr lang="en-GB" dirty="0">
                <a:solidFill>
                  <a:schemeClr val="bg1"/>
                </a:solidFill>
              </a:rPr>
              <a:t>    English Reading Paper</a:t>
            </a:r>
          </a:p>
          <a:p>
            <a:r>
              <a:rPr lang="en-GB" dirty="0">
                <a:solidFill>
                  <a:schemeClr val="bg1"/>
                </a:solidFill>
              </a:rPr>
              <a:t>    English Spelling, Punctuation &amp; Grammar Paper</a:t>
            </a:r>
          </a:p>
          <a:p>
            <a:r>
              <a:rPr lang="en-GB" dirty="0">
                <a:solidFill>
                  <a:schemeClr val="bg1"/>
                </a:solidFill>
              </a:rPr>
              <a:t>    Maths Papers: Arithmetic and Reasoning 1 and 2</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Children must attend school this week</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English writing is teacher assessed</a:t>
            </a: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r>
              <a:rPr lang="en-GB" dirty="0">
                <a:solidFill>
                  <a:schemeClr val="bg1"/>
                </a:solidFill>
              </a:rPr>
              <a:t>We do not expect children to revise</a:t>
            </a:r>
          </a:p>
          <a:p>
            <a:pPr marL="342900" indent="-342900">
              <a:buFont typeface="Arial" panose="020B0604020202020204" pitchFamily="34" charset="0"/>
              <a:buChar char="•"/>
            </a:pPr>
            <a:endParaRPr lang="en-GB" dirty="0">
              <a:solidFill>
                <a:schemeClr val="bg1"/>
              </a:solidFill>
            </a:endParaRPr>
          </a:p>
          <a:p>
            <a:pPr marL="342900" indent="-342900">
              <a:buFont typeface="Arial" panose="020B0604020202020204" pitchFamily="34" charset="0"/>
              <a:buChar char="•"/>
            </a:pPr>
            <a:r>
              <a:rPr lang="en-GB" dirty="0">
                <a:solidFill>
                  <a:schemeClr val="bg1"/>
                </a:solidFill>
              </a:rPr>
              <a:t>Your child’s wellbeing</a:t>
            </a:r>
          </a:p>
        </p:txBody>
      </p:sp>
      <p:sp>
        <p:nvSpPr>
          <p:cNvPr id="5" name="Rectangle 4"/>
          <p:cNvSpPr/>
          <p:nvPr/>
        </p:nvSpPr>
        <p:spPr>
          <a:xfrm>
            <a:off x="530628" y="1668954"/>
            <a:ext cx="10089834" cy="4708981"/>
          </a:xfrm>
          <a:prstGeom prst="rect">
            <a:avLst/>
          </a:prstGeom>
        </p:spPr>
        <p:txBody>
          <a:bodyPr wrap="square">
            <a:spAutoFit/>
          </a:bodyPr>
          <a:lstStyle/>
          <a:p>
            <a:r>
              <a:rPr lang="en-GB" sz="2000" dirty="0"/>
              <a:t>Provides a snapshot of your child’s attainment</a:t>
            </a:r>
          </a:p>
          <a:p>
            <a:endParaRPr lang="en-GB" sz="2000" dirty="0"/>
          </a:p>
          <a:p>
            <a:r>
              <a:rPr lang="en-GB" sz="2000" dirty="0"/>
              <a:t>The key stage 2 tests are timetabled from Monday 12th May to Thursday 15th May 2025</a:t>
            </a:r>
          </a:p>
          <a:p>
            <a:endParaRPr lang="en-GB" sz="2000" dirty="0"/>
          </a:p>
          <a:p>
            <a:r>
              <a:rPr lang="en-GB" sz="2000" dirty="0"/>
              <a:t>English Reading Paper</a:t>
            </a:r>
          </a:p>
          <a:p>
            <a:r>
              <a:rPr lang="en-GB" sz="2000" dirty="0"/>
              <a:t>English Spelling, Punctuation &amp; Grammar Paper</a:t>
            </a:r>
          </a:p>
          <a:p>
            <a:r>
              <a:rPr lang="en-GB" sz="2000" dirty="0"/>
              <a:t>Maths Papers: Arithmetic and Reasoning 1 and 2</a:t>
            </a:r>
          </a:p>
          <a:p>
            <a:endParaRPr lang="en-GB" sz="2000" dirty="0"/>
          </a:p>
          <a:p>
            <a:r>
              <a:rPr lang="en-GB" sz="2000" dirty="0"/>
              <a:t>Children must attend school this week</a:t>
            </a:r>
          </a:p>
          <a:p>
            <a:endParaRPr lang="en-GB" sz="2000" dirty="0"/>
          </a:p>
          <a:p>
            <a:r>
              <a:rPr lang="en-GB" sz="2000" dirty="0"/>
              <a:t>English writing is teacher assessed</a:t>
            </a:r>
          </a:p>
          <a:p>
            <a:endParaRPr lang="en-GB" sz="2000" dirty="0"/>
          </a:p>
          <a:p>
            <a:r>
              <a:rPr lang="en-GB" sz="2000" dirty="0"/>
              <a:t>We do not expect children to revise</a:t>
            </a:r>
          </a:p>
          <a:p>
            <a:endParaRPr lang="en-GB" sz="2000" dirty="0"/>
          </a:p>
          <a:p>
            <a:r>
              <a:rPr lang="en-GB" sz="2000" dirty="0"/>
              <a:t>Your child’s wellbeing</a:t>
            </a:r>
          </a:p>
        </p:txBody>
      </p:sp>
    </p:spTree>
    <p:extLst>
      <p:ext uri="{BB962C8B-B14F-4D97-AF65-F5344CB8AC3E}">
        <p14:creationId xmlns:p14="http://schemas.microsoft.com/office/powerpoint/2010/main" val="156801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Assessment – Teacher Assessed Writing</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3"/>
          <a:srcRect l="41279" t="27481" r="26604" b="43401"/>
          <a:stretch/>
        </p:blipFill>
        <p:spPr>
          <a:xfrm>
            <a:off x="304800" y="1385888"/>
            <a:ext cx="4944533" cy="2521573"/>
          </a:xfrm>
          <a:prstGeom prst="rect">
            <a:avLst/>
          </a:prstGeom>
        </p:spPr>
      </p:pic>
      <p:pic>
        <p:nvPicPr>
          <p:cNvPr id="7" name="Picture 6"/>
          <p:cNvPicPr>
            <a:picLocks noChangeAspect="1"/>
          </p:cNvPicPr>
          <p:nvPr/>
        </p:nvPicPr>
        <p:blipFill rotWithShape="1">
          <a:blip r:embed="rId4"/>
          <a:srcRect l="40819" t="65564" r="26593" b="7538"/>
          <a:stretch/>
        </p:blipFill>
        <p:spPr>
          <a:xfrm>
            <a:off x="237068" y="3907461"/>
            <a:ext cx="5012265" cy="2327124"/>
          </a:xfrm>
          <a:prstGeom prst="rect">
            <a:avLst/>
          </a:prstGeom>
        </p:spPr>
      </p:pic>
      <p:pic>
        <p:nvPicPr>
          <p:cNvPr id="8" name="Picture 7"/>
          <p:cNvPicPr>
            <a:picLocks noChangeAspect="1"/>
          </p:cNvPicPr>
          <p:nvPr/>
        </p:nvPicPr>
        <p:blipFill rotWithShape="1">
          <a:blip r:embed="rId4"/>
          <a:srcRect l="41068" t="24035" r="26344" b="34140"/>
          <a:stretch/>
        </p:blipFill>
        <p:spPr>
          <a:xfrm>
            <a:off x="5170986" y="1385888"/>
            <a:ext cx="6716214" cy="4848697"/>
          </a:xfrm>
          <a:prstGeom prst="rect">
            <a:avLst/>
          </a:prstGeom>
        </p:spPr>
      </p:pic>
    </p:spTree>
    <p:extLst>
      <p:ext uri="{BB962C8B-B14F-4D97-AF65-F5344CB8AC3E}">
        <p14:creationId xmlns:p14="http://schemas.microsoft.com/office/powerpoint/2010/main" val="3566217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5"/>
            <a:ext cx="10515600" cy="1325563"/>
          </a:xfrm>
        </p:spPr>
        <p:txBody>
          <a:bodyPr/>
          <a:lstStyle/>
          <a:p>
            <a:r>
              <a:rPr lang="en-GB" dirty="0">
                <a:solidFill>
                  <a:schemeClr val="accent1">
                    <a:lumMod val="75000"/>
                  </a:schemeClr>
                </a:solidFill>
                <a:latin typeface="Bernard MT Condensed" panose="02050806060905020404" pitchFamily="18" charset="0"/>
              </a:rPr>
              <a:t>Trips, Immersive Days and Tournaments</a:t>
            </a:r>
          </a:p>
        </p:txBody>
      </p:sp>
      <p:sp>
        <p:nvSpPr>
          <p:cNvPr id="3" name="Content Placeholder 2"/>
          <p:cNvSpPr>
            <a:spLocks noGrp="1"/>
          </p:cNvSpPr>
          <p:nvPr>
            <p:ph idx="1"/>
          </p:nvPr>
        </p:nvSpPr>
        <p:spPr>
          <a:xfrm>
            <a:off x="2365587" y="5497380"/>
            <a:ext cx="9179714" cy="1767714"/>
          </a:xfrm>
        </p:spPr>
        <p:txBody>
          <a:bodyPr>
            <a:normAutofit/>
          </a:bodyPr>
          <a:lstStyle/>
          <a:p>
            <a:pPr marL="0" indent="0">
              <a:buNone/>
            </a:pPr>
            <a:r>
              <a:rPr lang="en-GB" sz="2000" dirty="0"/>
              <a:t>We aim to introduce a wide range of sports at a competitive level to a number of different children. We aim to build children’s characters by teaching them resilience in challenging sporting environments and good team building.</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653" y="162199"/>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por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402" y="5350657"/>
            <a:ext cx="1188232" cy="11882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59418" y="1389287"/>
            <a:ext cx="10761132" cy="396416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b="1" dirty="0">
                <a:solidFill>
                  <a:prstClr val="black"/>
                </a:solidFill>
              </a:rPr>
              <a:t>Autumn 1</a:t>
            </a:r>
            <a:r>
              <a:rPr lang="en-GB" sz="2800" dirty="0">
                <a:solidFill>
                  <a:prstClr val="black"/>
                </a:solidFill>
              </a:rPr>
              <a:t>: Junior Citizen Trip (free) and PGL</a:t>
            </a:r>
          </a:p>
          <a:p>
            <a:pPr marL="228600" lvl="0" indent="-228600">
              <a:lnSpc>
                <a:spcPct val="90000"/>
              </a:lnSpc>
              <a:spcBef>
                <a:spcPts val="1000"/>
              </a:spcBef>
              <a:buFont typeface="Arial" panose="020B0604020202020204" pitchFamily="34" charset="0"/>
              <a:buChar char="•"/>
            </a:pPr>
            <a:r>
              <a:rPr lang="en-GB" sz="2800" b="1" dirty="0">
                <a:solidFill>
                  <a:prstClr val="black"/>
                </a:solidFill>
              </a:rPr>
              <a:t>Autumn 2: </a:t>
            </a:r>
            <a:r>
              <a:rPr lang="en-GB" sz="2800" dirty="0">
                <a:solidFill>
                  <a:prstClr val="black"/>
                </a:solidFill>
              </a:rPr>
              <a:t>Swing Dance Workshop and VE Dress Up Day in the classroom (costume)</a:t>
            </a:r>
          </a:p>
          <a:p>
            <a:pPr marL="228600" lvl="0" indent="-228600">
              <a:lnSpc>
                <a:spcPct val="90000"/>
              </a:lnSpc>
              <a:spcBef>
                <a:spcPts val="1000"/>
              </a:spcBef>
              <a:buFont typeface="Arial" panose="020B0604020202020204" pitchFamily="34" charset="0"/>
              <a:buChar char="•"/>
            </a:pPr>
            <a:r>
              <a:rPr lang="en-GB" sz="2800" b="1" dirty="0">
                <a:solidFill>
                  <a:prstClr val="black"/>
                </a:solidFill>
              </a:rPr>
              <a:t>Spring 1: </a:t>
            </a:r>
            <a:r>
              <a:rPr lang="en-GB" sz="2800" dirty="0">
                <a:solidFill>
                  <a:prstClr val="black"/>
                </a:solidFill>
              </a:rPr>
              <a:t>TBC</a:t>
            </a:r>
          </a:p>
          <a:p>
            <a:pPr marL="228600" lvl="0" indent="-228600">
              <a:lnSpc>
                <a:spcPct val="90000"/>
              </a:lnSpc>
              <a:spcBef>
                <a:spcPts val="1000"/>
              </a:spcBef>
              <a:buFont typeface="Arial" panose="020B0604020202020204" pitchFamily="34" charset="0"/>
              <a:buChar char="•"/>
            </a:pPr>
            <a:r>
              <a:rPr lang="en-GB" sz="2800" b="1" dirty="0">
                <a:solidFill>
                  <a:prstClr val="black"/>
                </a:solidFill>
              </a:rPr>
              <a:t>Spring 2: </a:t>
            </a:r>
            <a:r>
              <a:rPr lang="en-GB" sz="2800" dirty="0">
                <a:solidFill>
                  <a:prstClr val="black"/>
                </a:solidFill>
              </a:rPr>
              <a:t>Victorian School Day (costume)</a:t>
            </a:r>
          </a:p>
          <a:p>
            <a:pPr marL="228600" lvl="0" indent="-228600">
              <a:lnSpc>
                <a:spcPct val="90000"/>
              </a:lnSpc>
              <a:spcBef>
                <a:spcPts val="1000"/>
              </a:spcBef>
              <a:buFont typeface="Arial" panose="020B0604020202020204" pitchFamily="34" charset="0"/>
              <a:buChar char="•"/>
            </a:pPr>
            <a:r>
              <a:rPr lang="en-GB" sz="2800" b="1" dirty="0">
                <a:solidFill>
                  <a:prstClr val="black"/>
                </a:solidFill>
              </a:rPr>
              <a:t>Summer 2: </a:t>
            </a:r>
            <a:r>
              <a:rPr lang="en-GB" sz="2800" dirty="0" err="1">
                <a:solidFill>
                  <a:prstClr val="black"/>
                </a:solidFill>
              </a:rPr>
              <a:t>Bikeability</a:t>
            </a:r>
            <a:r>
              <a:rPr lang="en-GB" sz="2800" dirty="0">
                <a:solidFill>
                  <a:prstClr val="black"/>
                </a:solidFill>
              </a:rPr>
              <a:t> and End of Year Production (costume)</a:t>
            </a:r>
          </a:p>
          <a:p>
            <a:pPr lvl="0">
              <a:lnSpc>
                <a:spcPct val="90000"/>
              </a:lnSpc>
              <a:spcBef>
                <a:spcPts val="1000"/>
              </a:spcBef>
            </a:pPr>
            <a:r>
              <a:rPr lang="en-GB" sz="2800" dirty="0">
                <a:solidFill>
                  <a:srgbClr val="0070C0"/>
                </a:solidFill>
                <a:effectLst>
                  <a:outerShdw blurRad="38100" dist="38100" dir="2700000" algn="tl">
                    <a:srgbClr val="000000">
                      <a:alpha val="43137"/>
                    </a:srgbClr>
                  </a:outerShdw>
                </a:effectLst>
              </a:rPr>
              <a:t>Year 6 – Ensuring every child has a ‘Moment to Shine’</a:t>
            </a:r>
          </a:p>
          <a:p>
            <a:pPr marL="228600" lvl="0" indent="-228600">
              <a:lnSpc>
                <a:spcPct val="90000"/>
              </a:lnSpc>
              <a:spcBef>
                <a:spcPts val="1000"/>
              </a:spcBef>
              <a:buFont typeface="Arial" panose="020B0604020202020204" pitchFamily="34" charset="0"/>
              <a:buChar char="•"/>
            </a:pPr>
            <a:endParaRPr lang="en-GB" sz="2800" dirty="0">
              <a:solidFill>
                <a:prstClr val="black"/>
              </a:solidFill>
            </a:endParaRPr>
          </a:p>
        </p:txBody>
      </p:sp>
    </p:spTree>
    <p:extLst>
      <p:ext uri="{BB962C8B-B14F-4D97-AF65-F5344CB8AC3E}">
        <p14:creationId xmlns:p14="http://schemas.microsoft.com/office/powerpoint/2010/main" val="3741550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365125"/>
            <a:ext cx="10515600" cy="1325563"/>
          </a:xfrm>
        </p:spPr>
        <p:txBody>
          <a:bodyPr/>
          <a:lstStyle/>
          <a:p>
            <a:r>
              <a:rPr lang="en-GB" dirty="0">
                <a:solidFill>
                  <a:schemeClr val="accent1">
                    <a:lumMod val="75000"/>
                  </a:schemeClr>
                </a:solidFill>
                <a:latin typeface="Bernard MT Condensed" panose="02050806060905020404" pitchFamily="18" charset="0"/>
              </a:rPr>
              <a:t>Secondary School Transition</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1653" y="162199"/>
            <a:ext cx="1731414" cy="17314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0495" y="1549258"/>
            <a:ext cx="10761132" cy="409548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Transition work in the summer term (additional group for vulnerable/SEND pupils) – most secondary schools provide additional transition days too </a:t>
            </a:r>
          </a:p>
          <a:p>
            <a:pPr marL="228600" lvl="0" indent="-228600">
              <a:lnSpc>
                <a:spcPct val="90000"/>
              </a:lnSpc>
              <a:spcBef>
                <a:spcPts val="1000"/>
              </a:spcBef>
              <a:buFont typeface="Arial" panose="020B0604020202020204" pitchFamily="34" charset="0"/>
              <a:buChar char="•"/>
            </a:pPr>
            <a:r>
              <a:rPr lang="en-GB" sz="2800" dirty="0">
                <a:solidFill>
                  <a:prstClr val="black"/>
                </a:solidFill>
              </a:rPr>
              <a:t>Some local schools visit pupils at their primary school</a:t>
            </a:r>
          </a:p>
          <a:p>
            <a:pPr marL="228600" lvl="0" indent="-228600">
              <a:lnSpc>
                <a:spcPct val="90000"/>
              </a:lnSpc>
              <a:spcBef>
                <a:spcPts val="1000"/>
              </a:spcBef>
              <a:buFont typeface="Arial" panose="020B0604020202020204" pitchFamily="34" charset="0"/>
              <a:buChar char="•"/>
            </a:pPr>
            <a:r>
              <a:rPr lang="en-GB" sz="2800" dirty="0">
                <a:solidFill>
                  <a:prstClr val="black"/>
                </a:solidFill>
              </a:rPr>
              <a:t>Will ask for teacher assessments (can be set based on these or their own tests at the beginning of Year 7). SATs results will not affect your child’s place at secondary school</a:t>
            </a:r>
          </a:p>
          <a:p>
            <a:pPr marL="228600" lvl="0" indent="-228600">
              <a:lnSpc>
                <a:spcPct val="90000"/>
              </a:lnSpc>
              <a:spcBef>
                <a:spcPts val="1000"/>
              </a:spcBef>
              <a:buFont typeface="Arial" panose="020B0604020202020204" pitchFamily="34" charset="0"/>
              <a:buChar char="•"/>
            </a:pPr>
            <a:r>
              <a:rPr lang="en-GB" sz="2800" dirty="0">
                <a:solidFill>
                  <a:prstClr val="black"/>
                </a:solidFill>
              </a:rPr>
              <a:t>Links with Bishop Wand</a:t>
            </a:r>
          </a:p>
          <a:p>
            <a:pPr marL="228600" lvl="0" indent="-228600">
              <a:lnSpc>
                <a:spcPct val="90000"/>
              </a:lnSpc>
              <a:spcBef>
                <a:spcPts val="1000"/>
              </a:spcBef>
              <a:buFont typeface="Arial" panose="020B0604020202020204" pitchFamily="34" charset="0"/>
              <a:buChar char="•"/>
            </a:pPr>
            <a:endParaRPr lang="en-GB" sz="2800" dirty="0">
              <a:solidFill>
                <a:prstClr val="black"/>
              </a:solidFill>
            </a:endParaRPr>
          </a:p>
        </p:txBody>
      </p:sp>
      <p:sp>
        <p:nvSpPr>
          <p:cNvPr id="7" name="Rectangle 6"/>
          <p:cNvSpPr/>
          <p:nvPr/>
        </p:nvSpPr>
        <p:spPr>
          <a:xfrm>
            <a:off x="406400" y="5620847"/>
            <a:ext cx="10761132" cy="138396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2800" dirty="0">
                <a:solidFill>
                  <a:prstClr val="black"/>
                </a:solidFill>
              </a:rPr>
              <a:t>10 years experience in Year 6 in two different schools – do ask if you have any queries regarding transition </a:t>
            </a:r>
            <a:endParaRPr lang="en-GB" sz="2800" dirty="0">
              <a:solidFill>
                <a:srgbClr val="0070C0"/>
              </a:solidFill>
              <a:effectLst>
                <a:outerShdw blurRad="38100" dist="38100" dir="2700000" algn="tl">
                  <a:srgbClr val="000000">
                    <a:alpha val="43137"/>
                  </a:srgbClr>
                </a:outerShdw>
              </a:effectLst>
            </a:endParaRPr>
          </a:p>
          <a:p>
            <a:pPr marL="228600" lvl="0" indent="-228600">
              <a:lnSpc>
                <a:spcPct val="90000"/>
              </a:lnSpc>
              <a:spcBef>
                <a:spcPts val="1000"/>
              </a:spcBef>
              <a:buFont typeface="Arial" panose="020B0604020202020204" pitchFamily="34" charset="0"/>
              <a:buChar char="•"/>
            </a:pPr>
            <a:endParaRPr lang="en-GB" sz="2800" dirty="0">
              <a:solidFill>
                <a:prstClr val="black"/>
              </a:solidFill>
            </a:endParaRPr>
          </a:p>
        </p:txBody>
      </p:sp>
    </p:spTree>
    <p:extLst>
      <p:ext uri="{BB962C8B-B14F-4D97-AF65-F5344CB8AC3E}">
        <p14:creationId xmlns:p14="http://schemas.microsoft.com/office/powerpoint/2010/main" val="3318367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Staff</a:t>
            </a:r>
          </a:p>
        </p:txBody>
      </p:sp>
      <p:sp>
        <p:nvSpPr>
          <p:cNvPr id="3" name="Content Placeholder 2"/>
          <p:cNvSpPr>
            <a:spLocks noGrp="1"/>
          </p:cNvSpPr>
          <p:nvPr>
            <p:ph idx="1"/>
          </p:nvPr>
        </p:nvSpPr>
        <p:spPr/>
        <p:txBody>
          <a:bodyPr/>
          <a:lstStyle/>
          <a:p>
            <a:r>
              <a:rPr lang="en-GB" dirty="0"/>
              <a:t>Mrs Alana Rowlandson</a:t>
            </a:r>
          </a:p>
          <a:p>
            <a:pPr marL="0" indent="0">
              <a:buNone/>
            </a:pPr>
            <a:endParaRPr lang="en-GB" dirty="0"/>
          </a:p>
          <a:p>
            <a:pPr marL="0" indent="0">
              <a:buNone/>
            </a:pPr>
            <a:endParaRPr lang="en-GB" dirty="0"/>
          </a:p>
          <a:p>
            <a:r>
              <a:rPr lang="en-GB" dirty="0"/>
              <a:t>Mr Max Johnson - PE</a:t>
            </a:r>
          </a:p>
        </p:txBody>
      </p:sp>
      <p:pic>
        <p:nvPicPr>
          <p:cNvPr id="2050"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Thank you</a:t>
            </a:r>
          </a:p>
        </p:txBody>
      </p:sp>
      <p:sp>
        <p:nvSpPr>
          <p:cNvPr id="3" name="Content Placeholder 2"/>
          <p:cNvSpPr>
            <a:spLocks noGrp="1"/>
          </p:cNvSpPr>
          <p:nvPr>
            <p:ph idx="1"/>
          </p:nvPr>
        </p:nvSpPr>
        <p:spPr/>
        <p:txBody>
          <a:bodyPr/>
          <a:lstStyle/>
          <a:p>
            <a:r>
              <a:rPr lang="en-GB" dirty="0"/>
              <a:t>Do you have any questions?</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 Questions Game: 110+ Best Questions You'll Ever As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7956" y="2632873"/>
            <a:ext cx="5636087" cy="2930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712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Times of Day</a:t>
            </a:r>
          </a:p>
        </p:txBody>
      </p:sp>
      <p:sp>
        <p:nvSpPr>
          <p:cNvPr id="3" name="Content Placeholder 2"/>
          <p:cNvSpPr>
            <a:spLocks noGrp="1"/>
          </p:cNvSpPr>
          <p:nvPr>
            <p:ph idx="1"/>
          </p:nvPr>
        </p:nvSpPr>
        <p:spPr/>
        <p:txBody>
          <a:bodyPr/>
          <a:lstStyle/>
          <a:p>
            <a:r>
              <a:rPr lang="en-GB" dirty="0"/>
              <a:t>School opens at: 8:35am – Morning Activity </a:t>
            </a:r>
          </a:p>
          <a:p>
            <a:pPr marL="0" indent="0">
              <a:buNone/>
            </a:pPr>
            <a:r>
              <a:rPr lang="en-GB" dirty="0"/>
              <a:t>(2 hours 5 minutes per week extra learning)</a:t>
            </a:r>
          </a:p>
          <a:p>
            <a:pPr marL="0" indent="0">
              <a:buNone/>
            </a:pPr>
            <a:endParaRPr lang="en-GB" dirty="0"/>
          </a:p>
          <a:p>
            <a:r>
              <a:rPr lang="en-GB" dirty="0"/>
              <a:t>Morning break-time: 10:30am - 10:45am</a:t>
            </a:r>
          </a:p>
          <a:p>
            <a:endParaRPr lang="en-GB" dirty="0"/>
          </a:p>
          <a:p>
            <a:r>
              <a:rPr lang="en-GB" dirty="0"/>
              <a:t>Lunch: 12:00pm – 1:00pm</a:t>
            </a:r>
          </a:p>
          <a:p>
            <a:endParaRPr lang="en-GB" dirty="0"/>
          </a:p>
          <a:p>
            <a:r>
              <a:rPr lang="en-GB" dirty="0"/>
              <a:t>End of day: 3:15pm</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39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Uniform and Bags</a:t>
            </a:r>
          </a:p>
        </p:txBody>
      </p:sp>
      <p:sp>
        <p:nvSpPr>
          <p:cNvPr id="3" name="Content Placeholder 2"/>
          <p:cNvSpPr>
            <a:spLocks noGrp="1"/>
          </p:cNvSpPr>
          <p:nvPr>
            <p:ph idx="1"/>
          </p:nvPr>
        </p:nvSpPr>
        <p:spPr>
          <a:xfrm>
            <a:off x="838200" y="1471353"/>
            <a:ext cx="5861858" cy="4705610"/>
          </a:xfrm>
        </p:spPr>
        <p:txBody>
          <a:bodyPr>
            <a:normAutofit fontScale="62500" lnSpcReduction="20000"/>
          </a:bodyPr>
          <a:lstStyle/>
          <a:p>
            <a:pPr marL="0" indent="0">
              <a:buNone/>
            </a:pPr>
            <a:r>
              <a:rPr lang="en-US" dirty="0">
                <a:solidFill>
                  <a:schemeClr val="accent1">
                    <a:lumMod val="75000"/>
                  </a:schemeClr>
                </a:solidFill>
                <a:latin typeface="Bernard MT Condensed" panose="02050806060905020404" pitchFamily="18" charset="0"/>
              </a:rPr>
              <a:t>The school </a:t>
            </a:r>
            <a:r>
              <a:rPr lang="en-US" dirty="0" err="1">
                <a:solidFill>
                  <a:schemeClr val="accent1">
                    <a:lumMod val="75000"/>
                  </a:schemeClr>
                </a:solidFill>
                <a:latin typeface="Bernard MT Condensed" panose="02050806060905020404" pitchFamily="18" charset="0"/>
              </a:rPr>
              <a:t>colours</a:t>
            </a:r>
            <a:r>
              <a:rPr lang="en-US" dirty="0">
                <a:solidFill>
                  <a:schemeClr val="accent1">
                    <a:lumMod val="75000"/>
                  </a:schemeClr>
                </a:solidFill>
                <a:latin typeface="Bernard MT Condensed" panose="02050806060905020404" pitchFamily="18" charset="0"/>
              </a:rPr>
              <a:t> are: royal blue &amp; white</a:t>
            </a:r>
          </a:p>
          <a:p>
            <a:r>
              <a:rPr lang="en-US" dirty="0"/>
              <a:t>Royal blue sweatshirt (boys) or cardigan (girls) (with logo)</a:t>
            </a:r>
          </a:p>
          <a:p>
            <a:r>
              <a:rPr lang="en-US" dirty="0"/>
              <a:t>White polo shirt (the logo is optional)</a:t>
            </a:r>
          </a:p>
          <a:p>
            <a:r>
              <a:rPr lang="en-US" dirty="0"/>
              <a:t>Royal blue fleece (with logo) (not a compulsory item but may be worn as a jacket or as a outdoor top for PE)</a:t>
            </a:r>
          </a:p>
          <a:p>
            <a:r>
              <a:rPr lang="en-US" dirty="0"/>
              <a:t>Grey pinafore, skirt or tailored trousers</a:t>
            </a:r>
          </a:p>
          <a:p>
            <a:r>
              <a:rPr lang="en-US" dirty="0"/>
              <a:t>Royal Blue and white checked dress/playsuit (summer)</a:t>
            </a:r>
          </a:p>
          <a:p>
            <a:r>
              <a:rPr lang="en-US" dirty="0"/>
              <a:t>White or grey socks (not trainer socks)/grey tights</a:t>
            </a:r>
          </a:p>
          <a:p>
            <a:r>
              <a:rPr lang="en-US" dirty="0"/>
              <a:t>Flat heeled shoes (not trainers) in black or navy.</a:t>
            </a:r>
          </a:p>
          <a:p>
            <a:r>
              <a:rPr lang="en-US" dirty="0"/>
              <a:t>Hairbands, bobbles or small ribbons/bows – blue or white.  Hair bows should be no more than 8cm in length.</a:t>
            </a:r>
          </a:p>
          <a:p>
            <a:r>
              <a:rPr lang="en-US" dirty="0"/>
              <a:t>Navy blue cap (with logo) which can be purchased via the school office only.</a:t>
            </a:r>
          </a:p>
          <a:p>
            <a:pPr marL="0" indent="0">
              <a:buNone/>
            </a:pPr>
            <a:r>
              <a:rPr lang="en-US" dirty="0">
                <a:solidFill>
                  <a:schemeClr val="accent1">
                    <a:lumMod val="75000"/>
                  </a:schemeClr>
                </a:solidFill>
                <a:latin typeface="Bernard MT Condensed" panose="02050806060905020404" pitchFamily="18" charset="0"/>
              </a:rPr>
              <a:t>Bags:</a:t>
            </a:r>
          </a:p>
          <a:p>
            <a:r>
              <a:rPr lang="en-US" dirty="0"/>
              <a:t>Navy blue rucksack (with logo) – Years 3 and above</a:t>
            </a:r>
          </a:p>
        </p:txBody>
      </p:sp>
      <p:pic>
        <p:nvPicPr>
          <p:cNvPr id="4" name="Picture 3"/>
          <p:cNvPicPr>
            <a:picLocks noChangeAspect="1"/>
          </p:cNvPicPr>
          <p:nvPr/>
        </p:nvPicPr>
        <p:blipFill>
          <a:blip r:embed="rId2"/>
          <a:stretch>
            <a:fillRect/>
          </a:stretch>
        </p:blipFill>
        <p:spPr>
          <a:xfrm>
            <a:off x="6888976" y="2575920"/>
            <a:ext cx="4109816" cy="2594598"/>
          </a:xfrm>
          <a:prstGeom prst="rect">
            <a:avLst/>
          </a:prstGeom>
        </p:spPr>
      </p:pic>
      <p:pic>
        <p:nvPicPr>
          <p:cNvPr id="5" name="Picture 2" descr="St Mary's Hampton - About 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6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PE</a:t>
            </a:r>
          </a:p>
        </p:txBody>
      </p:sp>
      <p:sp>
        <p:nvSpPr>
          <p:cNvPr id="3" name="Content Placeholder 2"/>
          <p:cNvSpPr>
            <a:spLocks noGrp="1"/>
          </p:cNvSpPr>
          <p:nvPr>
            <p:ph idx="1"/>
          </p:nvPr>
        </p:nvSpPr>
        <p:spPr/>
        <p:txBody>
          <a:bodyPr>
            <a:normAutofit/>
          </a:bodyPr>
          <a:lstStyle/>
          <a:p>
            <a:pPr marL="0" indent="0">
              <a:buNone/>
            </a:pPr>
            <a:r>
              <a:rPr lang="en-US" dirty="0">
                <a:solidFill>
                  <a:schemeClr val="accent1">
                    <a:lumMod val="75000"/>
                  </a:schemeClr>
                </a:solidFill>
                <a:latin typeface="Bernard MT Condensed" panose="02050806060905020404" pitchFamily="18" charset="0"/>
              </a:rPr>
              <a:t>PE Days</a:t>
            </a:r>
          </a:p>
          <a:p>
            <a:r>
              <a:rPr lang="en-US" dirty="0"/>
              <a:t>Mondays and Fridays</a:t>
            </a:r>
            <a:endParaRPr lang="en-US" dirty="0">
              <a:solidFill>
                <a:schemeClr val="accent1">
                  <a:lumMod val="75000"/>
                </a:schemeClr>
              </a:solidFill>
              <a:latin typeface="Bernard MT Condensed" panose="02050806060905020404" pitchFamily="18" charset="0"/>
            </a:endParaRPr>
          </a:p>
          <a:p>
            <a:pPr marL="0" indent="0">
              <a:buNone/>
            </a:pPr>
            <a:r>
              <a:rPr lang="en-US" dirty="0">
                <a:solidFill>
                  <a:schemeClr val="accent1">
                    <a:lumMod val="75000"/>
                  </a:schemeClr>
                </a:solidFill>
                <a:latin typeface="Bernard MT Condensed" panose="02050806060905020404" pitchFamily="18" charset="0"/>
              </a:rPr>
              <a:t>PE kit</a:t>
            </a:r>
          </a:p>
          <a:p>
            <a:r>
              <a:rPr lang="en-US" dirty="0"/>
              <a:t>Navy shorts, blue t-shirt (with logo), trainers (with </a:t>
            </a:r>
            <a:r>
              <a:rPr lang="en-US" dirty="0" err="1"/>
              <a:t>velcro</a:t>
            </a:r>
            <a:r>
              <a:rPr lang="en-US" dirty="0"/>
              <a:t> for children unable to do laces). </a:t>
            </a:r>
          </a:p>
          <a:p>
            <a:r>
              <a:rPr lang="en-US" dirty="0"/>
              <a:t>Navy jogging bottoms or navy leggings to be worn in winter for outdoor PE (branding to be minimal)  along with a navy blue hoodie (with logo)</a:t>
            </a:r>
          </a:p>
          <a:p>
            <a:r>
              <a:rPr lang="en-US" dirty="0"/>
              <a:t>Navy blue PE bag (with logo)</a:t>
            </a:r>
          </a:p>
          <a:p>
            <a:endParaRPr lang="en-US" dirty="0"/>
          </a:p>
          <a:p>
            <a:endParaRPr lang="en-GB" dirty="0"/>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1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Curriculum</a:t>
            </a:r>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GB" dirty="0"/>
          </a:p>
        </p:txBody>
      </p:sp>
      <p:pic>
        <p:nvPicPr>
          <p:cNvPr id="7" name="Picture 6"/>
          <p:cNvPicPr>
            <a:picLocks noChangeAspect="1"/>
          </p:cNvPicPr>
          <p:nvPr/>
        </p:nvPicPr>
        <p:blipFill>
          <a:blip r:embed="rId3"/>
          <a:stretch>
            <a:fillRect/>
          </a:stretch>
        </p:blipFill>
        <p:spPr>
          <a:xfrm>
            <a:off x="730110" y="1230832"/>
            <a:ext cx="8081382" cy="5480707"/>
          </a:xfrm>
          <a:prstGeom prst="rect">
            <a:avLst/>
          </a:prstGeom>
        </p:spPr>
      </p:pic>
    </p:spTree>
    <p:extLst>
      <p:ext uri="{BB962C8B-B14F-4D97-AF65-F5344CB8AC3E}">
        <p14:creationId xmlns:p14="http://schemas.microsoft.com/office/powerpoint/2010/main" val="2060018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5069" y="157942"/>
            <a:ext cx="9454026" cy="6478766"/>
          </a:xfrm>
          <a:prstGeom prst="rect">
            <a:avLst/>
          </a:prstGeom>
        </p:spPr>
      </p:pic>
    </p:spTree>
    <p:extLst>
      <p:ext uri="{BB962C8B-B14F-4D97-AF65-F5344CB8AC3E}">
        <p14:creationId xmlns:p14="http://schemas.microsoft.com/office/powerpoint/2010/main" val="1944463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7334" y="2081024"/>
            <a:ext cx="11517332" cy="2695951"/>
          </a:xfrm>
          <a:prstGeom prst="rect">
            <a:avLst/>
          </a:prstGeom>
        </p:spPr>
      </p:pic>
    </p:spTree>
    <p:extLst>
      <p:ext uri="{BB962C8B-B14F-4D97-AF65-F5344CB8AC3E}">
        <p14:creationId xmlns:p14="http://schemas.microsoft.com/office/powerpoint/2010/main" val="3126958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lumMod val="75000"/>
                  </a:schemeClr>
                </a:solidFill>
                <a:latin typeface="Bernard MT Condensed" panose="02050806060905020404" pitchFamily="18" charset="0"/>
              </a:rPr>
              <a:t>Pencil Cases </a:t>
            </a:r>
          </a:p>
        </p:txBody>
      </p:sp>
      <p:sp>
        <p:nvSpPr>
          <p:cNvPr id="3" name="Content Placeholder 2"/>
          <p:cNvSpPr>
            <a:spLocks noGrp="1"/>
          </p:cNvSpPr>
          <p:nvPr>
            <p:ph idx="1"/>
          </p:nvPr>
        </p:nvSpPr>
        <p:spPr>
          <a:xfrm>
            <a:off x="696883" y="2221230"/>
            <a:ext cx="10515600" cy="4351338"/>
          </a:xfrm>
        </p:spPr>
        <p:txBody>
          <a:bodyPr>
            <a:normAutofit/>
          </a:bodyPr>
          <a:lstStyle/>
          <a:p>
            <a:pPr marL="0" indent="0">
              <a:buNone/>
            </a:pPr>
            <a:r>
              <a:rPr lang="en-GB" dirty="0"/>
              <a:t>We encourage Year 5 and 6 pupils to have their own simple pencil case</a:t>
            </a:r>
          </a:p>
          <a:p>
            <a:pPr marL="0" indent="0">
              <a:buNone/>
            </a:pPr>
            <a:endParaRPr lang="en-GB" dirty="0"/>
          </a:p>
          <a:p>
            <a:pPr marL="0" indent="0">
              <a:buNone/>
            </a:pPr>
            <a:r>
              <a:rPr lang="en-GB" dirty="0"/>
              <a:t>Useful equipment: pencils, rubber, ruler, pencil sharpener, purple biro, a selection of highlighters, scissors, glue stick, protractor (semi-circular) and colouring pencils</a:t>
            </a:r>
          </a:p>
          <a:p>
            <a:pPr marL="0" indent="0">
              <a:buNone/>
            </a:pPr>
            <a:endParaRPr lang="en-GB" dirty="0"/>
          </a:p>
          <a:p>
            <a:pPr marL="0" indent="0">
              <a:buNone/>
            </a:pPr>
            <a:r>
              <a:rPr lang="en-GB" dirty="0"/>
              <a:t>We will provide your child with a handwriting pen and anything else they may need</a:t>
            </a:r>
          </a:p>
          <a:p>
            <a:pPr marL="0" indent="0">
              <a:buNone/>
            </a:pPr>
            <a:endParaRPr lang="en-GB" dirty="0"/>
          </a:p>
        </p:txBody>
      </p:sp>
      <p:pic>
        <p:nvPicPr>
          <p:cNvPr id="4" name="Picture 2" descr="St Mary's Hampton - About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2386" y="365125"/>
            <a:ext cx="1731414" cy="17314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5954683" y="454832"/>
            <a:ext cx="1438781" cy="1438781"/>
          </a:xfrm>
          <a:prstGeom prst="rect">
            <a:avLst/>
          </a:prstGeom>
        </p:spPr>
      </p:pic>
    </p:spTree>
    <p:extLst>
      <p:ext uri="{BB962C8B-B14F-4D97-AF65-F5344CB8AC3E}">
        <p14:creationId xmlns:p14="http://schemas.microsoft.com/office/powerpoint/2010/main" val="832663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4065</TotalTime>
  <Words>894</Words>
  <Application>Microsoft Office PowerPoint</Application>
  <PresentationFormat>Widescreen</PresentationFormat>
  <Paragraphs>123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Bernard MT Condensed</vt:lpstr>
      <vt:lpstr>Calibri</vt:lpstr>
      <vt:lpstr>Calibri Light</vt:lpstr>
      <vt:lpstr>Office Theme</vt:lpstr>
      <vt:lpstr>PowerPoint Presentation</vt:lpstr>
      <vt:lpstr>Staff</vt:lpstr>
      <vt:lpstr>Times of Day</vt:lpstr>
      <vt:lpstr>Uniform and Bags</vt:lpstr>
      <vt:lpstr>PE</vt:lpstr>
      <vt:lpstr>Curriculum</vt:lpstr>
      <vt:lpstr>PowerPoint Presentation</vt:lpstr>
      <vt:lpstr>PowerPoint Presentation</vt:lpstr>
      <vt:lpstr>Pencil Cases </vt:lpstr>
      <vt:lpstr>Homework </vt:lpstr>
      <vt:lpstr>Reading</vt:lpstr>
      <vt:lpstr>Reading</vt:lpstr>
      <vt:lpstr>Maths Diagnostic Questions Homework</vt:lpstr>
      <vt:lpstr>Spellings</vt:lpstr>
      <vt:lpstr>Assessment</vt:lpstr>
      <vt:lpstr>Assessment – SATs</vt:lpstr>
      <vt:lpstr>Assessment – Teacher Assessed Writing</vt:lpstr>
      <vt:lpstr>Trips, Immersive Days and Tournaments</vt:lpstr>
      <vt:lpstr>Secondary School Transition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Monika Das-Mahon</dc:creator>
  <cp:lastModifiedBy>Alana Rowlandson</cp:lastModifiedBy>
  <cp:revision>26</cp:revision>
  <dcterms:created xsi:type="dcterms:W3CDTF">2023-09-07T09:27:14Z</dcterms:created>
  <dcterms:modified xsi:type="dcterms:W3CDTF">2024-10-25T06:51:24Z</dcterms:modified>
</cp:coreProperties>
</file>