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59" r:id="rId4"/>
    <p:sldId id="264" r:id="rId5"/>
    <p:sldId id="265" r:id="rId6"/>
    <p:sldId id="267" r:id="rId7"/>
    <p:sldId id="271" r:id="rId8"/>
    <p:sldId id="270" r:id="rId9"/>
    <p:sldId id="266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00CC00"/>
    <a:srgbClr val="8000FF"/>
    <a:srgbClr val="FF00FF"/>
    <a:srgbClr val="FF0080"/>
    <a:srgbClr val="FFFFFF"/>
    <a:srgbClr val="5D7E9D"/>
    <a:srgbClr val="6666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47" autoAdjust="0"/>
    <p:restoredTop sz="91722" autoAdjust="0"/>
  </p:normalViewPr>
  <p:slideViewPr>
    <p:cSldViewPr snapToObjects="1">
      <p:cViewPr varScale="1">
        <p:scale>
          <a:sx n="105" d="100"/>
          <a:sy n="105" d="100"/>
        </p:scale>
        <p:origin x="13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C81347-F499-4826-81E9-B6265945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5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4120BA-683D-4D30-A4B4-A4C3B5DC2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108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7" indent="-2856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7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32A314-43C5-42D4-9588-313149C2767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6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7" indent="-2856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7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DD2DCD-C18A-4DB6-871E-F6B801437D9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7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7" indent="-2856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7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54F7E-B5C3-4110-8522-8840CADBC265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7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120BA-683D-4D30-A4B4-A4C3B5DC2EE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37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7" indent="-2856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7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54F7E-B5C3-4110-8522-8840CADBC26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1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7" indent="-2856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7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54F7E-B5C3-4110-8522-8840CADBC26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2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7" indent="-2856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7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54F7E-B5C3-4110-8522-8840CADBC26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51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7" indent="-2856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7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54F7E-B5C3-4110-8522-8840CADBC26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9F3F8-F33C-43E3-859B-D20CD0E05C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89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97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37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31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68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34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2D3AB-39B4-4452-AAE7-7FB2D7C785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38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7883C-AFF0-4CFB-9887-14FE3220DB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06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FE1A-FB8A-4BC8-ABA1-C1F567D4F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8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10197-2870-4F15-B82C-94FD3B9E5B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14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BFF8D-FC27-4E12-B06E-5E24C899C6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07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637B-D99C-413D-B93E-238FB7956F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39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F0CAE-5797-4FD3-B733-96DF02C46C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6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E49B5-F2B1-403B-86A2-A1087E464C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29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27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03399-A493-42BC-82B2-CF85C0A98A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99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CD88D-4811-40B2-9A5E-08C77C33E7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47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1" y="7936"/>
            <a:ext cx="9140509" cy="6850064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0883" y="1214281"/>
            <a:ext cx="7772400" cy="2214719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txBody>
          <a:bodyPr/>
          <a:lstStyle/>
          <a:p>
            <a:pPr algn="ctr" eaLnBrk="1" hangingPunct="1"/>
            <a:r>
              <a:rPr lang="en-US" altLang="en-US" sz="7200" dirty="0">
                <a:solidFill>
                  <a:srgbClr val="FF0000"/>
                </a:solidFill>
              </a:rPr>
              <a:t>Year 4 – Rome  </a:t>
            </a:r>
            <a:br>
              <a:rPr lang="en-US" altLang="en-US" sz="7200" dirty="0">
                <a:solidFill>
                  <a:srgbClr val="FF0000"/>
                </a:solidFill>
              </a:rPr>
            </a:br>
            <a:r>
              <a:rPr lang="en-US" altLang="en-US" sz="7200" dirty="0">
                <a:solidFill>
                  <a:srgbClr val="FF0000"/>
                </a:solidFill>
              </a:rPr>
              <a:t>Information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" name="AutoShape 2" descr="Image result for eiffel t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eiffel tow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373216"/>
            <a:ext cx="2925716" cy="1260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066F-B761-4A83-ADFB-4D23E9C5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617728"/>
            <a:ext cx="7839053" cy="1320800"/>
          </a:xfrm>
        </p:spPr>
        <p:txBody>
          <a:bodyPr/>
          <a:lstStyle/>
          <a:p>
            <a:r>
              <a:rPr lang="en-GB" dirty="0"/>
              <a:t>Teachers          Teaching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4071C-604E-4012-BB3D-E5305334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216" y="1789637"/>
            <a:ext cx="3088109" cy="3880772"/>
          </a:xfrm>
        </p:spPr>
        <p:txBody>
          <a:bodyPr/>
          <a:lstStyle/>
          <a:p>
            <a:r>
              <a:rPr lang="en-GB" dirty="0"/>
              <a:t>Mrs Nesbit teaches on a </a:t>
            </a:r>
            <a:r>
              <a:rPr lang="en-GB" b="1" dirty="0"/>
              <a:t>Monday, Tuesday and Wednesday.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dirty="0"/>
              <a:t>Miss Firmin teaches on a </a:t>
            </a:r>
            <a:r>
              <a:rPr lang="en-GB" b="1" dirty="0"/>
              <a:t>Thursday and Friday.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5E14D-B22D-4DAD-8AC4-7ADDD1DA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952" y="1864082"/>
            <a:ext cx="3088110" cy="3880773"/>
          </a:xfrm>
        </p:spPr>
        <p:txBody>
          <a:bodyPr/>
          <a:lstStyle/>
          <a:p>
            <a:r>
              <a:rPr lang="en-GB" dirty="0"/>
              <a:t>Mrs </a:t>
            </a:r>
            <a:r>
              <a:rPr lang="en-GB" dirty="0" err="1"/>
              <a:t>Popeda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B07A3-CB88-4855-9AE2-37F0FBAF5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64" y="2812689"/>
            <a:ext cx="955379" cy="1320800"/>
          </a:xfrm>
          <a:prstGeom prst="rect">
            <a:avLst/>
          </a:prstGeom>
        </p:spPr>
      </p:pic>
      <p:pic>
        <p:nvPicPr>
          <p:cNvPr id="1026" name="Picture 2" descr="https://www.st-marys-hampton-primary.org/wp-content/uploads/2024/09/Firmin-Jo-200x300.jpg">
            <a:extLst>
              <a:ext uri="{FF2B5EF4-FFF2-40B4-BE49-F238E27FC236}">
                <a16:creationId xmlns:a16="http://schemas.microsoft.com/office/drawing/2014/main" id="{C74BBE3E-AFF2-4F7C-B2E5-9432DBFB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07" y="5010040"/>
            <a:ext cx="880492" cy="13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t-marys-hampton-primary.org/wp-content/uploads/2023/06/Ewelina-Popeda-600x828-1-217x300.jpg">
            <a:extLst>
              <a:ext uri="{FF2B5EF4-FFF2-40B4-BE49-F238E27FC236}">
                <a16:creationId xmlns:a16="http://schemas.microsoft.com/office/drawing/2014/main" id="{A3451514-0822-4ED3-8323-75FE745BC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90413"/>
            <a:ext cx="923822" cy="12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7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10838"/>
            <a:ext cx="9144000" cy="68471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1487" y="1374300"/>
            <a:ext cx="8229600" cy="5274278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dirty="0">
                <a:solidFill>
                  <a:srgbClr val="FF0000"/>
                </a:solidFill>
              </a:rPr>
              <a:t>Promoting self-motivation and a positive attitude towards learning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Encouraging good manners and helpfulness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Developing organisational skills and presentation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Focus on core skills in English, Maths and Science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Developing speaking and listening skills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Encouraging independence and resourcefulness to prepare for upper Key Stage 2</a:t>
            </a:r>
          </a:p>
          <a:p>
            <a:pPr lvl="1"/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118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kern="0" dirty="0">
                <a:solidFill>
                  <a:srgbClr val="FF0000"/>
                </a:solidFill>
              </a:rPr>
              <a:t>Key Aims of Year 4</a:t>
            </a:r>
            <a:endParaRPr lang="en-US" altLang="en-US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700" y="450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Year 4 Curriculum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0083" y="1188063"/>
            <a:ext cx="7931224" cy="5409289"/>
          </a:xfrm>
          <a:gradFill>
            <a:gsLst>
              <a:gs pos="0">
                <a:schemeClr val="accent2">
                  <a:lumMod val="5000"/>
                  <a:lumOff val="95000"/>
                  <a:alpha val="4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One main theme per half term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Cross-curricular approach linking English to our Foundation Subjects where appropriate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Continuing with Read, Write, Inc. spelling </a:t>
            </a:r>
            <a:r>
              <a:rPr lang="en-US" altLang="en-US" sz="2400" dirty="0" err="1">
                <a:solidFill>
                  <a:srgbClr val="FF0000"/>
                </a:solidFill>
              </a:rPr>
              <a:t>programme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Continuing with </a:t>
            </a:r>
            <a:r>
              <a:rPr lang="en-US" altLang="en-US" sz="2400" dirty="0" err="1">
                <a:solidFill>
                  <a:srgbClr val="FF0000"/>
                </a:solidFill>
              </a:rPr>
              <a:t>PenPals</a:t>
            </a:r>
            <a:r>
              <a:rPr lang="en-US" altLang="en-US" sz="2400" dirty="0">
                <a:solidFill>
                  <a:srgbClr val="FF0000"/>
                </a:solidFill>
              </a:rPr>
              <a:t> cursive handwriting </a:t>
            </a:r>
            <a:r>
              <a:rPr lang="en-US" altLang="en-US" sz="2400" dirty="0" err="1">
                <a:solidFill>
                  <a:srgbClr val="FF0000"/>
                </a:solidFill>
              </a:rPr>
              <a:t>programme</a:t>
            </a:r>
            <a:r>
              <a:rPr lang="en-US" altLang="en-US" sz="2400" dirty="0">
                <a:solidFill>
                  <a:srgbClr val="FF0000"/>
                </a:solidFill>
              </a:rPr>
              <a:t> – all children start on pencil before earning pen licenses</a:t>
            </a:r>
          </a:p>
          <a:p>
            <a:pPr lvl="0" eaLnBrk="1" hangingPunct="1"/>
            <a:r>
              <a:rPr lang="en-US" altLang="en-US" sz="2400" dirty="0" err="1">
                <a:solidFill>
                  <a:srgbClr val="FF0000"/>
                </a:solidFill>
              </a:rPr>
              <a:t>Maths</a:t>
            </a:r>
            <a:r>
              <a:rPr lang="en-US" altLang="en-US" sz="2400" dirty="0">
                <a:solidFill>
                  <a:srgbClr val="FF0000"/>
                </a:solidFill>
              </a:rPr>
              <a:t> scheme: Power </a:t>
            </a:r>
            <a:r>
              <a:rPr lang="en-US" altLang="en-US" sz="2400" dirty="0" err="1">
                <a:solidFill>
                  <a:srgbClr val="FF0000"/>
                </a:solidFill>
              </a:rPr>
              <a:t>Maths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0" eaLnBrk="1" hangingPunct="1"/>
            <a:r>
              <a:rPr lang="en-US" altLang="en-US" sz="2400" dirty="0" err="1">
                <a:solidFill>
                  <a:srgbClr val="FF0000"/>
                </a:solidFill>
              </a:rPr>
              <a:t>Timestable</a:t>
            </a:r>
            <a:r>
              <a:rPr lang="en-US" altLang="en-US" sz="2400" dirty="0">
                <a:solidFill>
                  <a:srgbClr val="FF0000"/>
                </a:solidFill>
              </a:rPr>
              <a:t> Challenge </a:t>
            </a:r>
          </a:p>
          <a:p>
            <a:pPr lvl="0" eaLnBrk="1" hangingPunct="1"/>
            <a:r>
              <a:rPr lang="en-US" altLang="en-US" sz="2400" dirty="0">
                <a:solidFill>
                  <a:srgbClr val="FF0000"/>
                </a:solidFill>
              </a:rPr>
              <a:t>Multiplication tables check in Summer Term</a:t>
            </a:r>
          </a:p>
          <a:p>
            <a:pPr eaLnBrk="1" hangingPunct="1"/>
            <a:endParaRPr lang="en-US" altLang="en-US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n-US" altLang="en-US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AutoShape 2" descr="Image result for eiffel tower black and whit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7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8229600" cy="1143000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5639577"/>
              </p:ext>
            </p:extLst>
          </p:nvPr>
        </p:nvGraphicFramePr>
        <p:xfrm>
          <a:off x="287524" y="1400052"/>
          <a:ext cx="8532948" cy="476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47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Autumn</a:t>
                      </a:r>
                      <a:r>
                        <a:rPr lang="en-GB" baseline="0" dirty="0"/>
                        <a:t> 1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Autumn 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Spring 1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Spring 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Summer 1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Summer 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49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8000FF"/>
                          </a:solidFill>
                        </a:rPr>
                        <a:t>Drivers: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8000FF"/>
                          </a:solidFill>
                        </a:rPr>
                        <a:t>History</a:t>
                      </a:r>
                    </a:p>
                    <a:p>
                      <a:pPr algn="ctr"/>
                      <a:endParaRPr lang="en-GB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Romans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Workshop: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Roman London webinar </a:t>
                      </a:r>
                    </a:p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8000FF"/>
                          </a:solidFill>
                          <a:latin typeface="+mn-lt"/>
                          <a:ea typeface="+mn-ea"/>
                          <a:cs typeface="+mn-cs"/>
                        </a:rPr>
                        <a:t>Drivers: </a:t>
                      </a:r>
                      <a:r>
                        <a:rPr lang="en-GB" sz="1800" kern="1200" dirty="0">
                          <a:solidFill>
                            <a:srgbClr val="8000FF"/>
                          </a:solidFill>
                          <a:latin typeface="+mn-lt"/>
                          <a:ea typeface="+mn-ea"/>
                          <a:cs typeface="+mn-cs"/>
                        </a:rPr>
                        <a:t>Geography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Rivers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8000FF"/>
                          </a:solidFill>
                          <a:latin typeface="+mn-lt"/>
                          <a:ea typeface="+mn-ea"/>
                          <a:cs typeface="+mn-cs"/>
                        </a:rPr>
                        <a:t>Drivers: </a:t>
                      </a:r>
                      <a:r>
                        <a:rPr lang="en-GB" sz="1800" kern="1200" dirty="0">
                          <a:solidFill>
                            <a:srgbClr val="8000FF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Chocolate!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Visit: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TBC: Chocolate workshop</a:t>
                      </a:r>
                    </a:p>
                  </a:txBody>
                  <a:tcPr marL="114300" marR="114300" marT="0" marB="0"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8000FF"/>
                          </a:solidFill>
                          <a:latin typeface="+mn-lt"/>
                          <a:ea typeface="+mn-ea"/>
                          <a:cs typeface="+mn-cs"/>
                        </a:rPr>
                        <a:t>Drivers: </a:t>
                      </a:r>
                      <a:r>
                        <a:rPr lang="en-GB" sz="1800" b="0" kern="1200" dirty="0">
                          <a:solidFill>
                            <a:srgbClr val="8000FF"/>
                          </a:solidFill>
                          <a:latin typeface="+mn-lt"/>
                          <a:ea typeface="+mn-ea"/>
                          <a:cs typeface="+mn-cs"/>
                        </a:rPr>
                        <a:t>Geography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Inspiring Iceland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8000FF"/>
                          </a:solidFill>
                          <a:latin typeface="+mn-lt"/>
                          <a:ea typeface="+mn-ea"/>
                          <a:cs typeface="+mn-cs"/>
                        </a:rPr>
                        <a:t>Drivers: </a:t>
                      </a:r>
                      <a:r>
                        <a:rPr lang="en-GB" sz="1800" b="0" kern="1200" dirty="0">
                          <a:solidFill>
                            <a:srgbClr val="8000FF"/>
                          </a:solidFill>
                          <a:latin typeface="+mn-lt"/>
                          <a:ea typeface="+mn-ea"/>
                          <a:cs typeface="+mn-cs"/>
                        </a:rPr>
                        <a:t>History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Ancient Greece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8000FF"/>
                          </a:solidFill>
                          <a:latin typeface="+mn-lt"/>
                          <a:ea typeface="+mn-ea"/>
                          <a:cs typeface="+mn-cs"/>
                        </a:rPr>
                        <a:t>Drivers: </a:t>
                      </a:r>
                      <a:r>
                        <a:rPr lang="en-GB" sz="1800" b="0" kern="1200" dirty="0">
                          <a:solidFill>
                            <a:srgbClr val="8000FF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Robots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Trip:</a:t>
                      </a:r>
                      <a:r>
                        <a:rPr lang="en-GB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TBC: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Science Museum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13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  <a:alpha val="48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700" y="450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Behaviour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0083" y="1188063"/>
            <a:ext cx="7931224" cy="5337281"/>
          </a:xfrm>
          <a:gradFill>
            <a:gsLst>
              <a:gs pos="0">
                <a:schemeClr val="accent2">
                  <a:lumMod val="5000"/>
                  <a:lumOff val="95000"/>
                  <a:alpha val="4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Focus on being ready, respectful and responsible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House points for good behavior (team with most house points to receive reward each term)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Whole class rewards (50 rewards will earn a whole class treat each half term)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Golden Achiever certificate once a week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Zones of Regulation to help regulate emotions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Restorative approach to consequences which may include moving to a quiet area of the classroom, moving to a different classroom for a short period or completing a reflective conversation with a member of SLT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AutoShape 2" descr="Image result for eiffel tower black and whit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2A9C3-9C06-45E0-A062-8ADEE7C1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556" y="45063"/>
            <a:ext cx="3275856" cy="113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7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  <a:alpha val="48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700" y="450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Reading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0083" y="1188063"/>
            <a:ext cx="7931224" cy="5337281"/>
          </a:xfrm>
          <a:gradFill>
            <a:gsLst>
              <a:gs pos="0">
                <a:schemeClr val="accent2">
                  <a:lumMod val="5000"/>
                  <a:lumOff val="95000"/>
                  <a:alpha val="4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Please read at home at least 5 times a week and sign reading record. System in place to feedback on reading.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Children have a day that they need to change their books in the morning. 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Reading stages assessed at the end of each term using the NFER scheme.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AutoShape 2" descr="Image result for eiffel tower black and whit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74979"/>
            <a:ext cx="2762547" cy="26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8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  <a:alpha val="48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700" y="450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Homework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0083" y="1188063"/>
            <a:ext cx="7931224" cy="5337281"/>
          </a:xfrm>
          <a:gradFill>
            <a:gsLst>
              <a:gs pos="0">
                <a:schemeClr val="accent2">
                  <a:lumMod val="5000"/>
                  <a:lumOff val="95000"/>
                  <a:alpha val="4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Weekly spelling tests based on rules learnt in class. Rule changes every fortnight.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Half termly common exception words to learn for St Mary’s Spelling Challenge!</a:t>
            </a:r>
          </a:p>
          <a:p>
            <a:pPr eaLnBrk="1" hangingPunct="1"/>
            <a:r>
              <a:rPr lang="en-US" altLang="en-US" sz="2700" dirty="0" err="1">
                <a:solidFill>
                  <a:srgbClr val="FF0000"/>
                </a:solidFill>
              </a:rPr>
              <a:t>Maths</a:t>
            </a:r>
            <a:r>
              <a:rPr lang="en-US" altLang="en-US" sz="2700" dirty="0">
                <a:solidFill>
                  <a:srgbClr val="FF0000"/>
                </a:solidFill>
              </a:rPr>
              <a:t> homework set on Diagnostic Questions every Monday. 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Homework club every week.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AutoShape 2" descr="Image result for eiffel tower black and whit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761148"/>
            <a:ext cx="1620531" cy="16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700" y="450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General Reminders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0083" y="1188063"/>
            <a:ext cx="7931224" cy="4905233"/>
          </a:xfrm>
          <a:gradFill>
            <a:gsLst>
              <a:gs pos="0">
                <a:schemeClr val="accent2">
                  <a:lumMod val="5000"/>
                  <a:lumOff val="95000"/>
                  <a:alpha val="4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PE days: Monday and Thursday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Please send children into school with fruit for their snack and a named water bottle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Look out for Year 4 notices within Friday newsletter</a:t>
            </a:r>
          </a:p>
          <a:p>
            <a:pPr eaLnBrk="1" hangingPunct="1"/>
            <a:r>
              <a:rPr lang="en-US" altLang="en-US" sz="2700" dirty="0">
                <a:solidFill>
                  <a:srgbClr val="FF0000"/>
                </a:solidFill>
              </a:rPr>
              <a:t>If you want to contact us, please email the ‘admin@stmaryshamptonschool.org.uk’ email address to set up a meeting, or catch us at the end of the day.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AutoShape 2" descr="Image result for eiffel tower black and whit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807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1896</TotalTime>
  <Words>463</Words>
  <Application>Microsoft Office PowerPoint</Application>
  <PresentationFormat>On-screen Show (4:3)</PresentationFormat>
  <Paragraphs>104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Trebuchet MS</vt:lpstr>
      <vt:lpstr>Wingdings 3</vt:lpstr>
      <vt:lpstr>Facet</vt:lpstr>
      <vt:lpstr>Year 4 – Rome   Information</vt:lpstr>
      <vt:lpstr>Teachers          Teaching Assistants</vt:lpstr>
      <vt:lpstr>PowerPoint Presentation</vt:lpstr>
      <vt:lpstr>Year 4 Curriculum</vt:lpstr>
      <vt:lpstr>Topics</vt:lpstr>
      <vt:lpstr>Behaviour</vt:lpstr>
      <vt:lpstr>Reading</vt:lpstr>
      <vt:lpstr>Homework</vt:lpstr>
      <vt:lpstr>General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Magazine</dc:creator>
  <cp:lastModifiedBy>Amy Nesbit</cp:lastModifiedBy>
  <cp:revision>135</cp:revision>
  <cp:lastPrinted>2023-09-20T14:53:37Z</cp:lastPrinted>
  <dcterms:modified xsi:type="dcterms:W3CDTF">2024-11-06T14:21:02Z</dcterms:modified>
</cp:coreProperties>
</file>